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201" autoAdjust="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r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r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r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r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r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r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r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r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r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r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r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r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D11A-43DF-484E-A886-1AC2E36915BE}" type="datetimeFigureOut">
              <a:rPr lang="mr-IN" smtClean="0"/>
              <a:pPr/>
              <a:t>22-11-2021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FC71-FD9A-49BF-B609-7C0F92BC2EDB}" type="slidenum">
              <a:rPr lang="mr-IN" smtClean="0"/>
              <a:pPr/>
              <a:t>‹#›</a:t>
            </a:fld>
            <a:endParaRPr lang="mr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r-I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Data Model (UNIT II)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1092200"/>
            <a:ext cx="7435850" cy="4972050"/>
          </a:xfrm>
        </p:spPr>
        <p:txBody>
          <a:bodyPr/>
          <a:lstStyle/>
          <a:p>
            <a:r>
              <a:rPr lang="en-US" sz="1800" dirty="0"/>
              <a:t>A collection of tools for describing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Data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Data relationships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Data semantics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Data constraints</a:t>
            </a:r>
          </a:p>
          <a:p>
            <a:r>
              <a:rPr lang="en-US" sz="1800" dirty="0"/>
              <a:t>Relational model</a:t>
            </a:r>
          </a:p>
          <a:p>
            <a:r>
              <a:rPr lang="en-US" sz="1800" dirty="0"/>
              <a:t>Entity-Relationship data model (mainly for database design) </a:t>
            </a:r>
          </a:p>
          <a:p>
            <a:r>
              <a:rPr lang="en-US" sz="1800" dirty="0"/>
              <a:t>Object-based data models (Object-oriented and Object-relational)</a:t>
            </a:r>
          </a:p>
          <a:p>
            <a:r>
              <a:rPr lang="en-US" sz="1800"/>
              <a:t>Semi-structured </a:t>
            </a:r>
            <a:r>
              <a:rPr lang="en-US" sz="1800" dirty="0"/>
              <a:t>data model  (XML)</a:t>
            </a:r>
          </a:p>
          <a:p>
            <a:r>
              <a:rPr lang="en-US" sz="1800" dirty="0"/>
              <a:t>Other older models:</a:t>
            </a:r>
          </a:p>
          <a:p>
            <a:pPr lvl="1">
              <a:lnSpc>
                <a:spcPct val="60000"/>
              </a:lnSpc>
            </a:pPr>
            <a:r>
              <a:rPr lang="en-US" sz="1800" dirty="0"/>
              <a:t>Network model  </a:t>
            </a:r>
          </a:p>
          <a:p>
            <a:pPr lvl="1">
              <a:lnSpc>
                <a:spcPct val="60000"/>
              </a:lnSpc>
            </a:pPr>
            <a:r>
              <a:rPr lang="en-US" sz="1800" dirty="0"/>
              <a:t>Hierarchical model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66675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Database Architecture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1152525"/>
            <a:ext cx="7607300" cy="29908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1800"/>
              <a:t>The architecture of a database systems is greatly influenced by</a:t>
            </a:r>
          </a:p>
          <a:p>
            <a:pPr>
              <a:buFont typeface="Monotype Sorts" pitchFamily="2" charset="2"/>
              <a:buNone/>
            </a:pPr>
            <a:r>
              <a:rPr lang="en-US" sz="1800"/>
              <a:t> the underlying computer system on which the database is running:</a:t>
            </a:r>
          </a:p>
          <a:p>
            <a:r>
              <a:rPr lang="en-US" sz="1800"/>
              <a:t>Centralized</a:t>
            </a:r>
          </a:p>
          <a:p>
            <a:r>
              <a:rPr lang="en-US" sz="1800"/>
              <a:t>Client-server</a:t>
            </a:r>
          </a:p>
          <a:p>
            <a:r>
              <a:rPr lang="en-US" sz="1800"/>
              <a:t>Parallel (multi-processor)</a:t>
            </a:r>
          </a:p>
          <a:p>
            <a:r>
              <a:rPr lang="en-US" sz="1800"/>
              <a:t>Distributed</a:t>
            </a:r>
            <a:r>
              <a:rPr lang="en-US" sz="1800">
                <a:sym typeface="Symbol" pitchFamily="18" charset="2"/>
              </a:rPr>
              <a:t>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Database Users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1800" b="1">
                <a:solidFill>
                  <a:schemeClr val="tx2"/>
                </a:solidFill>
              </a:rPr>
              <a:t>Users </a:t>
            </a:r>
            <a:r>
              <a:rPr lang="en-US" sz="1800"/>
              <a:t>are differentiated by the way they expect to interact with </a:t>
            </a:r>
          </a:p>
          <a:p>
            <a:pPr>
              <a:buFont typeface="Monotype Sorts" pitchFamily="2" charset="2"/>
              <a:buNone/>
            </a:pPr>
            <a:r>
              <a:rPr lang="en-US" sz="1800"/>
              <a:t>the system</a:t>
            </a:r>
          </a:p>
          <a:p>
            <a:r>
              <a:rPr lang="en-US" sz="1800" b="1">
                <a:solidFill>
                  <a:schemeClr val="tx2"/>
                </a:solidFill>
              </a:rPr>
              <a:t>Application programmers</a:t>
            </a:r>
            <a:r>
              <a:rPr lang="en-US" sz="1800"/>
              <a:t> – interact with system through DML calls</a:t>
            </a:r>
          </a:p>
          <a:p>
            <a:r>
              <a:rPr lang="en-US" sz="1800" b="1">
                <a:solidFill>
                  <a:schemeClr val="tx2"/>
                </a:solidFill>
              </a:rPr>
              <a:t>Sophisticated users</a:t>
            </a:r>
            <a:r>
              <a:rPr lang="en-US" sz="1800"/>
              <a:t> – form requests in a database query language</a:t>
            </a:r>
          </a:p>
          <a:p>
            <a:r>
              <a:rPr lang="en-US" sz="1800" b="1">
                <a:solidFill>
                  <a:schemeClr val="tx2"/>
                </a:solidFill>
              </a:rPr>
              <a:t>Specialized users</a:t>
            </a:r>
            <a:r>
              <a:rPr lang="en-US" sz="1800"/>
              <a:t> – write specialized database applications that do not fit into the traditional data processing framework</a:t>
            </a:r>
          </a:p>
          <a:p>
            <a:r>
              <a:rPr lang="en-US" sz="1800" b="1">
                <a:solidFill>
                  <a:schemeClr val="tx2"/>
                </a:solidFill>
              </a:rPr>
              <a:t>Naïve users</a:t>
            </a:r>
            <a:r>
              <a:rPr lang="en-US" sz="1800"/>
              <a:t> – invoke one of the permanent application programs that have been written previously</a:t>
            </a:r>
          </a:p>
          <a:p>
            <a:pPr lvl="1"/>
            <a:r>
              <a:rPr lang="en-US" sz="1800"/>
              <a:t>Examples, people accessing database over the web, bank tellers, clerical staff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Database Administrator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3" y="1109663"/>
            <a:ext cx="6861175" cy="4137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Coordinates all the activities of the database system; the database administrator has a good understanding of the enterprise’s information resources and needs.</a:t>
            </a:r>
          </a:p>
          <a:p>
            <a:pPr>
              <a:lnSpc>
                <a:spcPct val="90000"/>
              </a:lnSpc>
            </a:pPr>
            <a:r>
              <a:rPr lang="en-US" sz="1800"/>
              <a:t>Database administrator's duties include: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Schema definition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Storage structure and access method definition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Schema and physical organization modification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Granting user authority to access the database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Specifying integrity constraints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Acting as liaison with users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Monitoring performance and responding to changes in requirements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Overall System Structure </a:t>
            </a:r>
          </a:p>
        </p:txBody>
      </p:sp>
      <p:pic>
        <p:nvPicPr>
          <p:cNvPr id="30723" name="Picture 6"/>
          <p:cNvPicPr>
            <a:picLocks noChangeAspect="1" noChangeArrowheads="1"/>
          </p:cNvPicPr>
          <p:nvPr/>
        </p:nvPicPr>
        <p:blipFill>
          <a:blip r:embed="rId2"/>
          <a:srcRect l="24626" t="1195" r="25075" b="4477"/>
          <a:stretch>
            <a:fillRect/>
          </a:stretch>
        </p:blipFill>
        <p:spPr bwMode="auto">
          <a:xfrm>
            <a:off x="457200" y="762000"/>
            <a:ext cx="7696200" cy="568325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123825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Relational Databases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274763"/>
            <a:ext cx="7075487" cy="4330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A relational database is based on the relational data model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Data and relationships among the data is represented by  a collection of tables 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Includes both a DML and a DDL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Most commercial relational database systems employ the </a:t>
            </a:r>
            <a:r>
              <a:rPr lang="en-US" sz="1800" b="1" dirty="0">
                <a:solidFill>
                  <a:schemeClr val="tx2"/>
                </a:solidFill>
              </a:rPr>
              <a:t>SQL</a:t>
            </a:r>
            <a:r>
              <a:rPr lang="en-US" sz="1800" dirty="0"/>
              <a:t> query Language.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Create two tables &amp; relation between these two tables with Relational Data Model.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Example in which consider table Customer &amp; his Bank detail such as balance  , Account number &amp; depositor.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Relational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661275" cy="452437"/>
          </a:xfrm>
        </p:spPr>
        <p:txBody>
          <a:bodyPr/>
          <a:lstStyle/>
          <a:p>
            <a:r>
              <a:rPr lang="en-US" sz="1800" dirty="0"/>
              <a:t>Example of tabular data in the relational model</a:t>
            </a:r>
          </a:p>
        </p:txBody>
      </p:sp>
      <p:sp>
        <p:nvSpPr>
          <p:cNvPr id="16388" name="Line 31"/>
          <p:cNvSpPr>
            <a:spLocks noChangeShapeType="1"/>
          </p:cNvSpPr>
          <p:nvPr/>
        </p:nvSpPr>
        <p:spPr bwMode="auto">
          <a:xfrm flipH="1">
            <a:off x="7154863" y="1089025"/>
            <a:ext cx="85725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mr-IN"/>
          </a:p>
        </p:txBody>
      </p:sp>
      <p:sp>
        <p:nvSpPr>
          <p:cNvPr id="16389" name="Text Box 32"/>
          <p:cNvSpPr txBox="1">
            <a:spLocks noChangeArrowheads="1"/>
          </p:cNvSpPr>
          <p:nvPr/>
        </p:nvSpPr>
        <p:spPr bwMode="auto">
          <a:xfrm>
            <a:off x="7556500" y="800100"/>
            <a:ext cx="1042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Attributes</a:t>
            </a:r>
          </a:p>
        </p:txBody>
      </p:sp>
      <p:sp>
        <p:nvSpPr>
          <p:cNvPr id="16390" name="Line 33"/>
          <p:cNvSpPr>
            <a:spLocks noChangeShapeType="1"/>
          </p:cNvSpPr>
          <p:nvPr/>
        </p:nvSpPr>
        <p:spPr bwMode="auto">
          <a:xfrm flipH="1">
            <a:off x="6270625" y="1117600"/>
            <a:ext cx="1509713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mr-IN"/>
          </a:p>
        </p:txBody>
      </p:sp>
      <p:pic>
        <p:nvPicPr>
          <p:cNvPr id="16391" name="Picture 34"/>
          <p:cNvPicPr>
            <a:picLocks noChangeAspect="1" noChangeArrowheads="1"/>
          </p:cNvPicPr>
          <p:nvPr/>
        </p:nvPicPr>
        <p:blipFill>
          <a:blip r:embed="rId2"/>
          <a:srcRect l="467" t="31174" r="467" b="31798"/>
          <a:stretch>
            <a:fillRect/>
          </a:stretch>
        </p:blipFill>
        <p:spPr bwMode="auto">
          <a:xfrm>
            <a:off x="827088" y="1600200"/>
            <a:ext cx="7559675" cy="335280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A Sample Relational Database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2"/>
          <a:srcRect l="20091" t="787" r="20093" b="1314"/>
          <a:stretch>
            <a:fillRect/>
          </a:stretch>
        </p:blipFill>
        <p:spPr bwMode="auto">
          <a:xfrm>
            <a:off x="2466975" y="1077913"/>
            <a:ext cx="4338638" cy="5326062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80963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SQL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1100138"/>
            <a:ext cx="8404225" cy="5194300"/>
          </a:xfrm>
        </p:spPr>
        <p:txBody>
          <a:bodyPr/>
          <a:lstStyle/>
          <a:p>
            <a:r>
              <a:rPr lang="en-US" sz="1800" b="1">
                <a:solidFill>
                  <a:schemeClr val="tx2"/>
                </a:solidFill>
              </a:rPr>
              <a:t>SQL</a:t>
            </a:r>
            <a:r>
              <a:rPr lang="en-US" sz="1800"/>
              <a:t>: widely used non-procedural language</a:t>
            </a:r>
          </a:p>
          <a:p>
            <a:pPr lvl="1"/>
            <a:r>
              <a:rPr lang="en-US" sz="1800"/>
              <a:t>Example: Find the name of the customer with customer-id 192-83-7465</a:t>
            </a:r>
            <a:br>
              <a:rPr lang="en-US" sz="1800"/>
            </a:br>
            <a:r>
              <a:rPr lang="en-US" sz="1800"/>
              <a:t>	</a:t>
            </a:r>
            <a:r>
              <a:rPr lang="en-US" sz="1800" b="1"/>
              <a:t>select	</a:t>
            </a:r>
            <a:r>
              <a:rPr lang="en-US" sz="1800" i="1"/>
              <a:t>customer.customer_name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	</a:t>
            </a:r>
            <a:r>
              <a:rPr lang="en-US" sz="1800" b="1"/>
              <a:t>from	</a:t>
            </a:r>
            <a:r>
              <a:rPr lang="en-US" sz="1800" i="1"/>
              <a:t>customer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	</a:t>
            </a:r>
            <a:r>
              <a:rPr lang="en-US" sz="1800" b="1"/>
              <a:t>where</a:t>
            </a:r>
            <a:r>
              <a:rPr lang="en-US" sz="1800"/>
              <a:t>	</a:t>
            </a:r>
            <a:r>
              <a:rPr lang="en-US" sz="1800" i="1"/>
              <a:t>customer.customer_id</a:t>
            </a:r>
            <a:r>
              <a:rPr lang="en-US" sz="1800"/>
              <a:t> = ‘192-83-7465’</a:t>
            </a:r>
          </a:p>
          <a:p>
            <a:pPr lvl="1"/>
            <a:r>
              <a:rPr lang="en-US" sz="1800"/>
              <a:t>Example: Find the balances of all accounts held by the customer with customer-id 192-83-7465</a:t>
            </a:r>
            <a:br>
              <a:rPr lang="en-US" sz="1800"/>
            </a:br>
            <a:r>
              <a:rPr lang="en-US" sz="1800"/>
              <a:t>	</a:t>
            </a:r>
            <a:r>
              <a:rPr lang="en-US" sz="1800" b="1"/>
              <a:t>select</a:t>
            </a:r>
            <a:r>
              <a:rPr lang="en-US" sz="1800"/>
              <a:t>	</a:t>
            </a:r>
            <a:r>
              <a:rPr lang="en-US" sz="1800" i="1"/>
              <a:t>account.balance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	</a:t>
            </a:r>
            <a:r>
              <a:rPr lang="en-US" sz="1800" b="1"/>
              <a:t>from</a:t>
            </a:r>
            <a:r>
              <a:rPr lang="en-US" sz="1800"/>
              <a:t>     	</a:t>
            </a:r>
            <a:r>
              <a:rPr lang="en-US" sz="1800" i="1"/>
              <a:t>depositor</a:t>
            </a:r>
            <a:r>
              <a:rPr lang="en-US" sz="1800"/>
              <a:t>, </a:t>
            </a:r>
            <a:r>
              <a:rPr lang="en-US" sz="1800" i="1"/>
              <a:t>account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	</a:t>
            </a:r>
            <a:r>
              <a:rPr lang="en-US" sz="1800" b="1"/>
              <a:t>where</a:t>
            </a:r>
            <a:r>
              <a:rPr lang="en-US" sz="1800"/>
              <a:t>  	</a:t>
            </a:r>
            <a:r>
              <a:rPr lang="en-US" sz="1800" i="1"/>
              <a:t>depositor.customer_id</a:t>
            </a:r>
            <a:r>
              <a:rPr lang="en-US" sz="1800"/>
              <a:t> = ‘192-83-7465’ </a:t>
            </a:r>
            <a:r>
              <a:rPr lang="en-US" sz="1800" b="1"/>
              <a:t>and</a:t>
            </a:r>
            <a:br>
              <a:rPr lang="en-US" sz="1800" b="1"/>
            </a:br>
            <a:r>
              <a:rPr lang="en-US" sz="1800" b="1"/>
              <a:t>		</a:t>
            </a:r>
            <a:r>
              <a:rPr lang="en-US" sz="1800" i="1"/>
              <a:t>depositor.account_number = account.account_number</a:t>
            </a:r>
          </a:p>
          <a:p>
            <a:r>
              <a:rPr lang="en-US" sz="1800"/>
              <a:t>Application programs generally access databases through one of</a:t>
            </a:r>
          </a:p>
          <a:p>
            <a:pPr lvl="1"/>
            <a:r>
              <a:rPr lang="en-US" sz="1800"/>
              <a:t>Language extensions to allow embedded SQL</a:t>
            </a:r>
          </a:p>
          <a:p>
            <a:pPr lvl="1"/>
            <a:r>
              <a:rPr lang="en-US" sz="1800"/>
              <a:t>Application program interface (e.g., ODBC/JDBC) which allow SQL queries to be sent to a database</a:t>
            </a:r>
          </a:p>
          <a:p>
            <a:endParaRPr lang="en-US" sz="1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Database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77913"/>
            <a:ext cx="7966075" cy="4441825"/>
          </a:xfrm>
        </p:spPr>
        <p:txBody>
          <a:bodyPr>
            <a:no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/>
              <a:t>The process of designing the general structure of the database: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r>
              <a:rPr lang="en-US" sz="2000" dirty="0"/>
              <a:t>Logical Design –  Deciding on the database schema. Database design requires that we find a “good” collection of relation schemas.</a:t>
            </a:r>
          </a:p>
          <a:p>
            <a:pPr lvl="1"/>
            <a:r>
              <a:rPr lang="en-US" sz="2000" dirty="0"/>
              <a:t>Business decision – What attributes should we record in the database?</a:t>
            </a:r>
          </a:p>
          <a:p>
            <a:pPr lvl="1"/>
            <a:r>
              <a:rPr lang="en-US" sz="2000" dirty="0"/>
              <a:t>Computer Science  decision –  What relation schemas should we have and how should the attributes be distributed among the various relation schemas?</a:t>
            </a:r>
          </a:p>
          <a:p>
            <a:pPr lvl="1">
              <a:buFont typeface="Monotype Sorts" pitchFamily="2" charset="2"/>
              <a:buNone/>
            </a:pPr>
            <a:endParaRPr lang="en-US" sz="2000" dirty="0"/>
          </a:p>
          <a:p>
            <a:r>
              <a:rPr lang="en-US" sz="2000" dirty="0"/>
              <a:t>Physical Design – Deciding on the physical layout of the database                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pPr>
              <a:buFont typeface="Monotype Sorts" pitchFamily="2" charset="2"/>
              <a:buNone/>
            </a:pPr>
            <a:r>
              <a:rPr lang="en-US" sz="2000" dirty="0">
                <a:sym typeface="Symbol" pitchFamily="18" charset="2"/>
              </a:rPr>
              <a:t>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The Entity-Relationship Model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(E-R diagram)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Models an enterprise as a collection of </a:t>
            </a:r>
            <a:r>
              <a:rPr lang="en-US" sz="1800" i="1"/>
              <a:t>entities </a:t>
            </a:r>
            <a:r>
              <a:rPr lang="en-US" sz="1800"/>
              <a:t>and </a:t>
            </a:r>
            <a:r>
              <a:rPr lang="en-US" sz="1800" i="1"/>
              <a:t>relationships</a:t>
            </a:r>
          </a:p>
          <a:p>
            <a:pPr lvl="1"/>
            <a:r>
              <a:rPr lang="en-US" sz="1800"/>
              <a:t>Entity: a “thing” or “object” in the enterprise that is distinguishable from other objects</a:t>
            </a:r>
          </a:p>
          <a:p>
            <a:pPr lvl="2"/>
            <a:r>
              <a:rPr lang="en-US" sz="1800"/>
              <a:t>Described by a set of </a:t>
            </a:r>
            <a:r>
              <a:rPr lang="en-US" sz="1800" i="1"/>
              <a:t>attributes</a:t>
            </a:r>
            <a:endParaRPr lang="en-US" sz="1800"/>
          </a:p>
          <a:p>
            <a:pPr lvl="1"/>
            <a:r>
              <a:rPr lang="en-US" sz="1800"/>
              <a:t>Relationship: an association among several entities</a:t>
            </a:r>
          </a:p>
          <a:p>
            <a:r>
              <a:rPr lang="en-US" sz="1800"/>
              <a:t>Represented diagrammatically by an </a:t>
            </a:r>
            <a:r>
              <a:rPr lang="en-US" sz="1800" i="1"/>
              <a:t>entity-relationship diagram:</a:t>
            </a:r>
            <a:endParaRPr lang="en-US" sz="180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 l="389" t="31169" r="389" b="31688"/>
          <a:stretch>
            <a:fillRect/>
          </a:stretch>
        </p:blipFill>
        <p:spPr bwMode="auto">
          <a:xfrm>
            <a:off x="1268413" y="3733800"/>
            <a:ext cx="7277100" cy="289560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Object-Relational Data Models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752599"/>
            <a:ext cx="7661275" cy="4259263"/>
          </a:xfrm>
        </p:spPr>
        <p:txBody>
          <a:bodyPr/>
          <a:lstStyle/>
          <a:p>
            <a:r>
              <a:rPr lang="en-US" sz="1800" dirty="0"/>
              <a:t>Extend the relational data model by including object orientation and constructs to deal with added data types.</a:t>
            </a:r>
          </a:p>
          <a:p>
            <a:r>
              <a:rPr lang="en-US" sz="1800" dirty="0"/>
              <a:t>Allow attributes of </a:t>
            </a:r>
            <a:r>
              <a:rPr lang="en-US" sz="1800" dirty="0" err="1"/>
              <a:t>tuples</a:t>
            </a:r>
            <a:r>
              <a:rPr lang="en-US" sz="1800" dirty="0"/>
              <a:t> to have complex types, including non-atomic values such as nested relations.</a:t>
            </a:r>
          </a:p>
          <a:p>
            <a:r>
              <a:rPr lang="en-US" sz="1800" dirty="0"/>
              <a:t>Preserve relational foundations, in particular the declarative access to data, while extending modeling power.</a:t>
            </a:r>
          </a:p>
          <a:p>
            <a:r>
              <a:rPr lang="en-US" sz="1800" dirty="0"/>
              <a:t>Provide upward compatibility with existing relational languages.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Transaction Management</a:t>
            </a:r>
            <a:r>
              <a:rPr lang="en-US" dirty="0"/>
              <a:t>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77913"/>
            <a:ext cx="7661275" cy="4903787"/>
          </a:xfrm>
        </p:spPr>
        <p:txBody>
          <a:bodyPr/>
          <a:lstStyle/>
          <a:p>
            <a:r>
              <a:rPr lang="en-US" sz="1800"/>
              <a:t>A </a:t>
            </a:r>
            <a:r>
              <a:rPr lang="en-US" sz="1800" b="1">
                <a:solidFill>
                  <a:schemeClr val="tx2"/>
                </a:solidFill>
              </a:rPr>
              <a:t>transaction</a:t>
            </a:r>
            <a:r>
              <a:rPr lang="en-US" sz="1800"/>
              <a:t> is a collection of operations that performs a single logical function in a database application</a:t>
            </a:r>
          </a:p>
          <a:p>
            <a:r>
              <a:rPr lang="en-US" sz="1800" b="1">
                <a:solidFill>
                  <a:schemeClr val="tx2"/>
                </a:solidFill>
              </a:rPr>
              <a:t>Transaction-management component</a:t>
            </a:r>
            <a:r>
              <a:rPr lang="en-US" sz="1800"/>
              <a:t> ensures that the database remains in a consistent (correct) state despite system failures (e.g., power failures and operating system crashes) and transaction failures.</a:t>
            </a:r>
          </a:p>
          <a:p>
            <a:r>
              <a:rPr lang="en-US" sz="1800" b="1">
                <a:solidFill>
                  <a:schemeClr val="tx2"/>
                </a:solidFill>
              </a:rPr>
              <a:t>Concurrency-control manager</a:t>
            </a:r>
            <a:r>
              <a:rPr lang="en-US" sz="1800"/>
              <a:t> controls the interaction among the concurrent transactions, to ensure the consistency of the database.</a:t>
            </a:r>
            <a:r>
              <a:rPr lang="en-US" sz="18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609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Data Model (UNIT II)</vt:lpstr>
      <vt:lpstr>Relational Databases</vt:lpstr>
      <vt:lpstr>Relational Model</vt:lpstr>
      <vt:lpstr>A Sample Relational Database</vt:lpstr>
      <vt:lpstr>SQL</vt:lpstr>
      <vt:lpstr>Database Design</vt:lpstr>
      <vt:lpstr>The Entity-Relationship Model (E-R diagram)</vt:lpstr>
      <vt:lpstr>Object-Relational Data Models</vt:lpstr>
      <vt:lpstr>Transaction Management </vt:lpstr>
      <vt:lpstr>Database Architecture</vt:lpstr>
      <vt:lpstr>Database Users</vt:lpstr>
      <vt:lpstr>Database Administrator</vt:lpstr>
      <vt:lpstr>Overall System Structure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Models</dc:title>
  <dc:creator>Soham</dc:creator>
  <cp:lastModifiedBy>admin</cp:lastModifiedBy>
  <cp:revision>38</cp:revision>
  <dcterms:created xsi:type="dcterms:W3CDTF">2020-06-18T12:05:33Z</dcterms:created>
  <dcterms:modified xsi:type="dcterms:W3CDTF">2021-11-22T07:21:37Z</dcterms:modified>
</cp:coreProperties>
</file>